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mp4"/>
  <Default Extension="xlsx" ContentType="application/vnd.openxmlformats-officedocument.spreadsheetml.sheet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14"/>
  </p:notesMasterIdLst>
  <p:sldIdLst>
    <p:sldId id="256" r:id="rId2"/>
    <p:sldId id="257" r:id="rId3"/>
    <p:sldId id="427" r:id="rId4"/>
    <p:sldId id="426" r:id="rId5"/>
    <p:sldId id="424" r:id="rId6"/>
    <p:sldId id="428" r:id="rId7"/>
    <p:sldId id="425" r:id="rId8"/>
    <p:sldId id="429" r:id="rId9"/>
    <p:sldId id="431" r:id="rId10"/>
    <p:sldId id="430" r:id="rId11"/>
    <p:sldId id="432" r:id="rId12"/>
    <p:sldId id="263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 de Microsoft Office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81875"/>
  </p:normalViewPr>
  <p:slideViewPr>
    <p:cSldViewPr snapToGrid="0" snapToObjects="1">
      <p:cViewPr>
        <p:scale>
          <a:sx n="78" d="100"/>
          <a:sy n="78" d="100"/>
        </p:scale>
        <p:origin x="1680" y="-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4" Type="http://schemas.openxmlformats.org/officeDocument/2006/relationships/chartUserShapes" Target="../drawings/drawing1.xml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Proportion de patients par répas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DA9562F-353E-5843-957B-867F763BA6EA}" type="VALUE">
                      <a:rPr lang="mr-IN">
                        <a:solidFill>
                          <a:schemeClr val="tx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0"/>
                  <c:y val="-0.00748000249968754"/>
                </c:manualLayout>
              </c:layout>
              <c:tx>
                <c:rich>
                  <a:bodyPr/>
                  <a:lstStyle/>
                  <a:p>
                    <a:fld id="{92431D1A-B99A-2447-B833-81B168B4FE9F}" type="VALUE">
                      <a:rPr lang="mr-IN">
                        <a:solidFill>
                          <a:schemeClr val="tx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00122049196397343"/>
                  <c:y val="0.00925811488753769"/>
                </c:manualLayout>
              </c:layout>
              <c:tx>
                <c:rich>
                  <a:bodyPr/>
                  <a:lstStyle/>
                  <a:p>
                    <a:fld id="{32CDA73C-E3EB-C349-A061-7639637BC386}" type="VALUE">
                      <a:rPr lang="mr-IN">
                        <a:solidFill>
                          <a:schemeClr val="tx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00694444444444446"/>
                  <c:y val="0.000456505436820397"/>
                </c:manualLayout>
              </c:layout>
              <c:tx>
                <c:rich>
                  <a:bodyPr/>
                  <a:lstStyle/>
                  <a:p>
                    <a:fld id="{2C02CCB0-BA44-674B-841B-0F59C7603AA9}" type="VALUE">
                      <a:rPr lang="mr-IN">
                        <a:solidFill>
                          <a:schemeClr val="tx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E66338A8-80F7-3847-96F9-7B80BE7FB755}" type="VALUE">
                      <a:rPr lang="mr-IN">
                        <a:solidFill>
                          <a:schemeClr val="tx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0138888888888889"/>
                  <c:y val="-0.0224556305461817"/>
                </c:manualLayout>
              </c:layout>
              <c:tx>
                <c:rich>
                  <a:bodyPr/>
                  <a:lstStyle/>
                  <a:p>
                    <a:fld id="{CA2CE7B4-FB86-BB42-BADA-CFEFB74A04A4}" type="VALUE">
                      <a:rPr lang="mr-IN">
                        <a:solidFill>
                          <a:schemeClr val="tx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0231481481481481"/>
                  <c:y val="0.000456505436820397"/>
                </c:manualLayout>
              </c:layout>
              <c:tx>
                <c:rich>
                  <a:bodyPr/>
                  <a:lstStyle/>
                  <a:p>
                    <a:fld id="{AD0421F4-9995-014B-937B-EE76BBE3F90B}" type="VALUE">
                      <a:rPr lang="mr-IN">
                        <a:solidFill>
                          <a:schemeClr val="tx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Souhor (répas de début du jeûne)</c:v>
                </c:pt>
                <c:pt idx="1">
                  <c:v>Petit dejeuner</c:v>
                </c:pt>
                <c:pt idx="2">
                  <c:v>Collation à 10H</c:v>
                </c:pt>
                <c:pt idx="3">
                  <c:v>Dejener</c:v>
                </c:pt>
                <c:pt idx="4">
                  <c:v>Collation à 16H </c:v>
                </c:pt>
                <c:pt idx="5">
                  <c:v>Iftar (repas de la rupture)</c:v>
                </c:pt>
                <c:pt idx="6">
                  <c:v>Diner (repas du soir)</c:v>
                </c:pt>
              </c:strCache>
            </c:strRef>
          </c:cat>
          <c:val>
            <c:numRef>
              <c:f>Feuil1!$B$2:$B$8</c:f>
              <c:numCache>
                <c:formatCode>0.00%</c:formatCode>
                <c:ptCount val="7"/>
                <c:pt idx="0">
                  <c:v>0.037</c:v>
                </c:pt>
                <c:pt idx="1">
                  <c:v>0.9444</c:v>
                </c:pt>
                <c:pt idx="2">
                  <c:v>0.074</c:v>
                </c:pt>
                <c:pt idx="3">
                  <c:v>0.8703</c:v>
                </c:pt>
                <c:pt idx="4">
                  <c:v>0.037</c:v>
                </c:pt>
                <c:pt idx="5">
                  <c:v>0.1111</c:v>
                </c:pt>
                <c:pt idx="6">
                  <c:v>0.963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80174176"/>
        <c:axId val="2080174704"/>
      </c:barChart>
      <c:catAx>
        <c:axId val="208017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80174704"/>
        <c:crosses val="autoZero"/>
        <c:auto val="1"/>
        <c:lblAlgn val="ctr"/>
        <c:lblOffset val="100"/>
        <c:noMultiLvlLbl val="0"/>
      </c:catAx>
      <c:valAx>
        <c:axId val="2080174704"/>
        <c:scaling>
          <c:orientation val="minMax"/>
        </c:scaling>
        <c:delete val="1"/>
        <c:axPos val="l"/>
        <c:numFmt formatCode="0.00%" sourceLinked="0"/>
        <c:majorTickMark val="none"/>
        <c:minorTickMark val="none"/>
        <c:tickLblPos val="nextTo"/>
        <c:crossAx val="20801741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600"/>
              <a:t>Aliments consommés au moins une fois par jour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0128558308827257"/>
          <c:y val="0.0941316423910234"/>
          <c:w val="0.972145699754094"/>
          <c:h val="0.826764104701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Aliments consommés au moins une fois par jour 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0"/>
                  <c:y val="-0.03020857723615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9BB715-3EDA-7547-86C7-D9702049F5DC}" type="CATEGORYNAME">
                      <a:rPr lang="en-US" sz="180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[NOM DE CATÉGORIE]</a:t>
                    </a:fld>
                    <a:r>
                      <a:rPr lang="en-US" sz="180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70BC91B9-BDB3-D94F-BAFE-2B4EF1B25566}" type="VALUE">
                      <a:rPr lang="en-US" sz="1800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[VALEUR]</a:t>
                    </a:fld>
                    <a:endParaRPr lang="en-US" sz="18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972449380799"/>
                      <c:h val="0.10617842952894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000153021504076538"/>
                  <c:y val="-0.03567409700328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EAB0B38-B551-AA4E-8B02-2BC3930B2A86}" type="CATEGORYNAME">
                      <a:rPr lang="en-US" sz="180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[NOM DE CATÉGORIE]</a:t>
                    </a:fld>
                    <a:r>
                      <a:rPr lang="en-US" sz="180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3A7F0826-2707-764C-851B-7ACC4FEBDBC6}" type="VALUE">
                      <a:rPr lang="en-US" sz="1800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[VALEUR]</a:t>
                    </a:fld>
                    <a:endParaRPr lang="en-US" sz="18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677990286087"/>
                      <c:h val="0.1010247672025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0026782981005679"/>
                  <c:y val="-0.013462015276753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EEBA2D7-4FB1-DB40-9A1D-375B950D89DF}" type="CATEGORYNAME">
                      <a:rPr lang="nl-NL" sz="180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[NOM DE CATÉGORIE]</a:t>
                    </a:fld>
                    <a:r>
                      <a:rPr lang="nl-NL" sz="180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E2A1A747-A6EB-BA45-82AB-46821FBC73BB}" type="VALUE">
                      <a:rPr lang="nl-NL" sz="1800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[VALEUR]</a:t>
                    </a:fld>
                    <a:endParaRPr lang="nl-NL" sz="18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97489882149"/>
                      <c:h val="0.11133209185530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003749617340795"/>
                  <c:y val="-0.001351111709891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4475586-D8CE-D447-8A55-822340371DA8}" type="CATEGORYNAME">
                      <a:rPr lang="es-ES_tradnl" sz="180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[NOM DE CATÉGORIE]</a:t>
                    </a:fld>
                    <a:r>
                      <a:rPr lang="es-ES_tradnl" sz="180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D69BE7AD-1240-BE46-9DA9-7571909C5DF8}" type="VALUE">
                      <a:rPr lang="es-ES_tradnl" sz="1800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[VALEUR]</a:t>
                    </a:fld>
                    <a:endParaRPr lang="es-ES_tradnl" sz="18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595540629445"/>
                      <c:h val="0.04433448161258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00728876684660057"/>
                  <c:y val="-0.01088518411357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F0A89D8-955C-BF40-B9CD-CFAE36EB7A4C}" type="CATEGORYNAME">
                      <a:rPr lang="fr-FR" sz="180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[NOM DE CATÉGORIE]</a:t>
                    </a:fld>
                    <a:r>
                      <a:rPr lang="fr-FR" sz="180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CB67A292-CB8C-1044-A724-ED994A403C2B}" type="VALUE">
                      <a:rPr lang="fr-FR" sz="1800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[VALEUR]</a:t>
                    </a:fld>
                    <a:endParaRPr lang="fr-FR" sz="18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534127296177"/>
                      <c:h val="0.1010247672025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0214072360275719"/>
                  <c:y val="-0.03567409700328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77B118-DBFA-AA44-9B36-948F851302B1}" type="CATEGORYNAME">
                      <a:rPr lang="en-US" sz="180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[NOM DE CATÉGORIE]</a:t>
                    </a:fld>
                    <a:r>
                      <a:rPr lang="en-US" sz="180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88E1D4F7-32A6-5647-8058-4B11D19499C3}" type="VALUE">
                      <a:rPr lang="en-US" sz="1800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[VALEUR]</a:t>
                    </a:fld>
                    <a:endParaRPr lang="en-US" sz="18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389541376669"/>
                      <c:h val="0.13710040348712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Boissons sucrées</c:v>
                </c:pt>
                <c:pt idx="1">
                  <c:v>Légumes</c:v>
                </c:pt>
                <c:pt idx="2">
                  <c:v>Fruits</c:v>
                </c:pt>
                <c:pt idx="3">
                  <c:v>Cereales</c:v>
                </c:pt>
                <c:pt idx="4">
                  <c:v>Fritures</c:v>
                </c:pt>
                <c:pt idx="5">
                  <c:v>Proteines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 formatCode="0.00%">
                  <c:v>0.037</c:v>
                </c:pt>
                <c:pt idx="1">
                  <c:v>0.5</c:v>
                </c:pt>
                <c:pt idx="2" formatCode="0.00%">
                  <c:v>0.2407</c:v>
                </c:pt>
                <c:pt idx="3" formatCode="0.00%">
                  <c:v>0.9444</c:v>
                </c:pt>
                <c:pt idx="4" formatCode="0.00%">
                  <c:v>0.1851</c:v>
                </c:pt>
                <c:pt idx="5">
                  <c:v>0.5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124391824"/>
        <c:axId val="2124393872"/>
      </c:barChart>
      <c:catAx>
        <c:axId val="212439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24393872"/>
        <c:crosses val="autoZero"/>
        <c:auto val="1"/>
        <c:lblAlgn val="ctr"/>
        <c:lblOffset val="100"/>
        <c:noMultiLvlLbl val="0"/>
      </c:catAx>
      <c:valAx>
        <c:axId val="2124393872"/>
        <c:scaling>
          <c:orientation val="minMax"/>
        </c:scaling>
        <c:delete val="1"/>
        <c:axPos val="l"/>
        <c:majorTickMark val="none"/>
        <c:minorTickMark val="none"/>
        <c:tickLblPos val="nextTo"/>
        <c:crossAx val="212439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0.02016</cdr:x>
      <cdr:y>0.11209</cdr:y>
    </cdr:from>
    <cdr:to>
      <cdr:x>0.50626</cdr:x>
      <cdr:y>0.37978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38996" y="552435"/>
          <a:ext cx="5762490" cy="1319334"/>
        </a:xfrm>
        <a:prstGeom xmlns:a="http://schemas.openxmlformats.org/drawingml/2006/main" prst="rect">
          <a:avLst/>
        </a:prstGeom>
        <a:ln xmlns:a="http://schemas.openxmlformats.org/drawingml/2006/main" w="38100">
          <a:solidFill>
            <a:srgbClr val="FF0000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000" b="1" dirty="0" smtClean="0">
              <a:solidFill>
                <a:srgbClr val="FF0000"/>
              </a:solidFill>
            </a:rPr>
            <a:t>Résultats supérieurs à  ceux observés </a:t>
          </a:r>
        </a:p>
        <a:p xmlns:a="http://schemas.openxmlformats.org/drawingml/2006/main">
          <a:r>
            <a:rPr lang="fr-FR" sz="2000" b="1" dirty="0" smtClean="0">
              <a:solidFill>
                <a:srgbClr val="FF0000"/>
              </a:solidFill>
            </a:rPr>
            <a:t>en population générale </a:t>
          </a:r>
        </a:p>
        <a:p xmlns:a="http://schemas.openxmlformats.org/drawingml/2006/main">
          <a:r>
            <a:rPr lang="fr-FR" sz="2000" b="1" dirty="0" smtClean="0">
              <a:solidFill>
                <a:srgbClr val="FF0000"/>
              </a:solidFill>
            </a:rPr>
            <a:t>30%  au moins un fruit ou légume par jour </a:t>
          </a:r>
        </a:p>
        <a:p xmlns:a="http://schemas.openxmlformats.org/drawingml/2006/main">
          <a:r>
            <a:rPr lang="fr-FR" sz="2000" b="1" dirty="0" smtClean="0">
              <a:solidFill>
                <a:srgbClr val="FF0000"/>
              </a:solidFill>
            </a:rPr>
            <a:t>STEP 2013 </a:t>
          </a:r>
          <a:endParaRPr lang="fr-FR" sz="20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28933-10AE-2042-9B66-75DEE681761E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7756A-2902-6347-AA60-836F822858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02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/>
              <a:t>Le niveau d’HbA1c était statistiquement plus bas chez les patients consommant au moins une fois par jour des protéines (8% vs 10,9% p=0,016)</a:t>
            </a:r>
            <a:endParaRPr lang="fr-FR" altLang="fr-FR" sz="3000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7756A-2902-6347-AA60-836F822858E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07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04B6584-2FF2-FB4D-A9FA-8AFD8B684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E6EE62D-C08B-F543-A52B-C00CA5A56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2D03220-8BB0-2046-8C1A-540A9DF66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8616-4F33-F648-A776-FD7476EF4415}" type="datetime1">
              <a:rPr lang="fr-FR" smtClean="0"/>
              <a:t>27/10/2021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9F66843-DD1F-4F48-8225-F9C7AFE1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FF4B493-4855-214D-929B-808B2E1A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4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82D73B1-A2C7-0F48-BD30-B9C676B66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D001DA2F-D734-5C40-8EA5-D52BC1E89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17D38F1-9912-3F40-886B-CC17DB2F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7D82-74EB-1042-9930-395D90C10B78}" type="datetime1">
              <a:rPr lang="fr-FR" smtClean="0"/>
              <a:t>27/10/2021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A86D4C7-E1C0-014A-B7C0-E5EB5A631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8F46E8A-537A-5247-BCD3-65CC1CD0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8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30EE6FFD-2B99-104E-A764-9B3ADD3D38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1EF76905-6517-7E4B-AE9D-78DBF18EA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899D22C-2F56-E846-A7DF-A4C335D4F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4B14-3627-8547-876A-710394E0560B}" type="datetime1">
              <a:rPr lang="fr-FR" smtClean="0"/>
              <a:t>27/10/2021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EF92E60-BDA2-794E-9B55-138897F74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F95E061-35CC-2D4E-9AB2-324F8FCBB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9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2A22570-A2E1-C648-BDF2-7F52918DA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05F0B7E-E115-8B4F-9D21-740F59224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D900659-A1E3-6A45-B148-11C0ED44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7202-A107-FA4A-B534-923868B16D55}" type="datetime1">
              <a:rPr lang="fr-FR" smtClean="0"/>
              <a:t>27/10/2021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6BDE253-916F-FB4C-8E91-121691625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58DFDDB-78BC-0745-81A1-3C8B311C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8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07BAA67-E37C-9A43-B927-037A6DDD2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9898292-EA4A-CB44-9321-7287E004B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B6FC7B2-E77D-5E4D-A165-15F1298C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2E7A-EE31-884C-B385-361BF2417D38}" type="datetime1">
              <a:rPr lang="fr-FR" smtClean="0"/>
              <a:t>27/10/2021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91863AC-2077-E741-A728-90CF14F12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842F31B-E9FD-F54D-AB5B-D5FBED72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0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5539EBC-BB85-DA4C-BADE-69C16AAF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E6CE251-BD36-1943-A8E9-D47A673D1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CDF7266-6B03-ED48-A655-F0F9FBE15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5989B0A-B1DF-5F4A-B635-92D1173AC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3A44-6EC3-0344-B758-A1A63CE6A453}" type="datetime1">
              <a:rPr lang="fr-FR" smtClean="0"/>
              <a:t>27/10/2021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C0532DA-4430-A342-912A-D94B972F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0A18572-AA17-3A4F-864C-F1C6F26D6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5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85F3D3C-FE7A-4D48-BF1F-0D7600C0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B4ECE25-13CA-B14E-A436-1F4CCEF3F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22ECEE85-22B3-F14F-A7C5-DF99A236D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94B0C8A9-89E7-D24F-BE4D-A3A6D0F13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35A7A60A-39E1-604A-97AF-BF29C6CA1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04BE74AD-DED3-3542-808F-6A51F67ED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04B5-1313-DC44-9A7A-88E4A0B6A0A6}" type="datetime1">
              <a:rPr lang="fr-FR" smtClean="0"/>
              <a:t>27/10/2021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3134F2F0-0737-6F46-84DE-A16427BE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D80C958A-AE90-1948-9070-2031AC3B2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5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B36EA41-A5FC-964C-9C7A-0763E09E4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B4670D71-AEA3-B847-A460-9C669E20C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5D1E-1646-BD44-8E52-D13D9AE38AC4}" type="datetime1">
              <a:rPr lang="fr-FR" smtClean="0"/>
              <a:t>27/10/2021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550BFE3-6CDF-604A-A56A-DF3AC2BA0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F1F234F-EDD6-0D41-88CE-17ECE9BC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7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A400AB9C-ACC1-3043-96BB-18AA7499C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7FF3-675D-C048-A863-25BBC0AB9525}" type="datetime1">
              <a:rPr lang="fr-FR" smtClean="0"/>
              <a:t>27/10/2021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CAC8B145-2919-3440-AB38-8140C743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1C0196E-C4A0-4D4E-8E28-42D7490A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9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806D80-EC4E-BC41-ABD7-BB07404B6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D19FBB0-46E4-9846-9873-5464F2ABD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025D5B1-9159-784D-8EA5-6E5ACAFD2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02340377-DF92-CC44-BA3B-73876BFFB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A464-E6C8-714A-A840-F49AEE3D10DA}" type="datetime1">
              <a:rPr lang="fr-FR" smtClean="0"/>
              <a:t>27/10/2021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8CE8315-D9F3-A443-98BA-4221645C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40BFFC4-DE42-A942-9D6C-CE3E64A8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74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D513611-C893-1E4A-86B4-39F4348BD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D04DF62C-83A7-B540-9760-288C03FCB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B58B97C-F5C1-E34E-9496-A93D4DD84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65B585F1-A961-1F49-9261-844DAEED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48C71-D2E4-BE49-ACBC-D13649014C30}" type="datetime1">
              <a:rPr lang="fr-FR" smtClean="0"/>
              <a:t>27/10/2021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74C51D9-82D7-E04F-B3C7-2957836C6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6D7F1F6-9B87-DA40-8970-9B6565F5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5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A8361095-B02D-7F48-8FEA-B5997C959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0B13DFC-4AD5-1D40-BC36-DDC320EA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93AC38B-0349-E949-8E5B-87F5283A7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AEE4A-9CB2-BA41-AD98-6795B5BD69A5}" type="datetime1">
              <a:rPr lang="fr-FR" smtClean="0"/>
              <a:t>27/10/2021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AF5956E-1E72-224F-948E-CE7855511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24991F3-AAEB-574C-AA62-9A6020027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gif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xmlns="" id="{3E443FD7-A66B-4AA0-872D-B088B9BC5F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05E00C90-7893-8A43-8EBE-A893A7EBB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271" y="1719881"/>
            <a:ext cx="11642272" cy="1484654"/>
          </a:xfr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1" dirty="0" smtClean="0">
                <a:solidFill>
                  <a:srgbClr val="00B0F0"/>
                </a:solidFill>
              </a:rPr>
              <a:t>CO 36 : </a:t>
            </a:r>
            <a:r>
              <a:rPr lang="fr-FR" sz="3200" i="1" dirty="0">
                <a:solidFill>
                  <a:srgbClr val="00B0F0"/>
                </a:solidFill>
              </a:rPr>
              <a:t>Habitudes alimentaires des patients diabétiques musulmans n’observant pas le jeûne en temps de ramadan à Bobo-Dioulasso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1200" u="dbl" dirty="0"/>
              <a:t>ILBOUDO A</a:t>
            </a:r>
            <a:r>
              <a:rPr lang="fr-FR" sz="1200" u="dbl" baseline="30000" dirty="0"/>
              <a:t>1</a:t>
            </a:r>
            <a:r>
              <a:rPr lang="fr-FR" sz="1200" dirty="0"/>
              <a:t>, COULIBALY B</a:t>
            </a:r>
            <a:r>
              <a:rPr lang="fr-FR" sz="1200" baseline="30000" dirty="0"/>
              <a:t>2</a:t>
            </a:r>
            <a:r>
              <a:rPr lang="fr-FR" sz="1200" dirty="0"/>
              <a:t>, MBAYE SSM</a:t>
            </a:r>
            <a:r>
              <a:rPr lang="fr-FR" sz="1200" baseline="30000" dirty="0"/>
              <a:t>3</a:t>
            </a:r>
            <a:r>
              <a:rPr lang="fr-FR" sz="1200" dirty="0"/>
              <a:t>, SAMANDOULOUGOU RS</a:t>
            </a:r>
            <a:r>
              <a:rPr lang="fr-FR" sz="1200" baseline="30000" dirty="0"/>
              <a:t>1</a:t>
            </a:r>
            <a:r>
              <a:rPr lang="fr-FR" sz="1200" dirty="0"/>
              <a:t>, OUEDRAOGO I</a:t>
            </a:r>
            <a:r>
              <a:rPr lang="fr-FR" sz="1200" baseline="30000" dirty="0"/>
              <a:t>2</a:t>
            </a:r>
            <a:r>
              <a:rPr lang="fr-FR" sz="1200" dirty="0"/>
              <a:t>, SAGAN Y</a:t>
            </a:r>
            <a:r>
              <a:rPr lang="fr-FR" sz="1200" baseline="30000" dirty="0"/>
              <a:t>2,4</a:t>
            </a:r>
            <a:r>
              <a:rPr lang="fr-FR" sz="1200" dirty="0"/>
              <a:t>, BAGBILA A</a:t>
            </a:r>
            <a:r>
              <a:rPr lang="fr-FR" sz="1200" baseline="30000" dirty="0"/>
              <a:t>2,4</a:t>
            </a:r>
            <a:r>
              <a:rPr lang="fr-FR" sz="1200" dirty="0"/>
              <a:t>, KYELEM CJ</a:t>
            </a:r>
            <a:r>
              <a:rPr lang="fr-FR" sz="1200" baseline="30000" dirty="0"/>
              <a:t>2,4</a:t>
            </a:r>
            <a:r>
              <a:rPr lang="fr-FR" sz="1200" dirty="0"/>
              <a:t>, YAMEOGO TM</a:t>
            </a:r>
            <a:r>
              <a:rPr lang="fr-FR" sz="1200" baseline="30000" dirty="0"/>
              <a:t>2,4</a:t>
            </a:r>
            <a:r>
              <a:rPr lang="fr-FR" sz="1200" dirty="0"/>
              <a:t>, OUEDRAOGO SM</a:t>
            </a:r>
            <a:r>
              <a:rPr lang="fr-FR" sz="1200" baseline="30000" dirty="0"/>
              <a:t>2,4</a:t>
            </a:r>
            <a:r>
              <a:rPr lang="fr-FR" sz="2000" dirty="0"/>
              <a:t/>
            </a:r>
            <a:br>
              <a:rPr lang="fr-FR" sz="2000" dirty="0"/>
            </a:br>
            <a:endParaRPr lang="fr-FR" sz="800" dirty="0"/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xmlns="" id="{C04BE0EF-3561-49B4-9A29-F283168A9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226333-FE80-46AB-A21B-332F074C23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-1" b="283"/>
          <a:stretch/>
        </p:blipFill>
        <p:spPr>
          <a:xfrm>
            <a:off x="2311522" y="3204535"/>
            <a:ext cx="7087786" cy="3585198"/>
          </a:xfrm>
          <a:prstGeom prst="rect">
            <a:avLst/>
          </a:prstGeom>
        </p:spPr>
      </p:pic>
      <p:sp>
        <p:nvSpPr>
          <p:cNvPr id="14" name="Sous-titre 2">
            <a:extLst>
              <a:ext uri="{FF2B5EF4-FFF2-40B4-BE49-F238E27FC236}">
                <a16:creationId xmlns:a16="http://schemas.microsoft.com/office/drawing/2014/main" xmlns="" id="{2594149B-0561-BB45-B133-1E878E88C3A8}"/>
              </a:ext>
            </a:extLst>
          </p:cNvPr>
          <p:cNvSpPr txBox="1">
            <a:spLocks/>
          </p:cNvSpPr>
          <p:nvPr/>
        </p:nvSpPr>
        <p:spPr>
          <a:xfrm>
            <a:off x="440275" y="5168553"/>
            <a:ext cx="4167115" cy="9631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E1FF204-5684-F646-966B-080225FA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1</a:t>
            </a:fld>
            <a:endParaRPr lang="en-US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xmlns="" id="{48D01FC5-1D01-4840-B002-195CC450A27B}"/>
              </a:ext>
            </a:extLst>
          </p:cNvPr>
          <p:cNvSpPr txBox="1">
            <a:spLocks/>
          </p:cNvSpPr>
          <p:nvPr/>
        </p:nvSpPr>
        <p:spPr>
          <a:xfrm>
            <a:off x="1789814" y="123645"/>
            <a:ext cx="8612372" cy="1563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>
                <a:solidFill>
                  <a:srgbClr val="FF0000"/>
                </a:solidFill>
              </a:rPr>
              <a:t>7</a:t>
            </a:r>
            <a:r>
              <a:rPr lang="fr-FR" sz="3200" b="1" baseline="30000" dirty="0" smtClean="0">
                <a:solidFill>
                  <a:srgbClr val="FF0000"/>
                </a:solidFill>
              </a:rPr>
              <a:t>e</a:t>
            </a:r>
            <a:r>
              <a:rPr lang="fr-FR" sz="3200" b="1" dirty="0" smtClean="0">
                <a:solidFill>
                  <a:srgbClr val="FF0000"/>
                </a:solidFill>
              </a:rPr>
              <a:t> Journées scientifiques de la SOCARB </a:t>
            </a:r>
          </a:p>
          <a:p>
            <a:r>
              <a:rPr lang="fr-FR" sz="3200" dirty="0" smtClean="0">
                <a:solidFill>
                  <a:srgbClr val="FF0000"/>
                </a:solidFill>
              </a:rPr>
              <a:t>Bobo-Dioulasso, 27, 28 et 29 Octobre 2021</a:t>
            </a:r>
          </a:p>
          <a:p>
            <a:r>
              <a:rPr lang="fr-FR" sz="3200" dirty="0" smtClean="0"/>
              <a:t>Thème :  cœur-vaisseaux et infection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4254923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xmlns="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xmlns="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xmlns="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xmlns="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F362A5-A0C1-4147-82AE-A2FFCD59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fr-FR" altLang="fr-FR" sz="3000" b="1" dirty="0" smtClean="0"/>
              <a:t>Résultats discussion </a:t>
            </a:r>
            <a:endParaRPr lang="fr-FR" sz="40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2FAEDC5-B9E9-0840-9E79-9373BDF68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507" y="2234124"/>
            <a:ext cx="11230446" cy="4513562"/>
          </a:xfrm>
        </p:spPr>
        <p:txBody>
          <a:bodyPr anchor="ctr">
            <a:noAutofit/>
          </a:bodyPr>
          <a:lstStyle/>
          <a:p>
            <a:pPr marL="457200" lvl="1" indent="-457200">
              <a:lnSpc>
                <a:spcPct val="2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fr-FR" sz="3200" dirty="0" smtClean="0"/>
              <a:t>72,22%  activité physique pendant ramadan  </a:t>
            </a:r>
          </a:p>
          <a:p>
            <a:pPr marL="457200" lvl="1" indent="-457200">
              <a:lnSpc>
                <a:spcPct val="2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fr-FR" sz="3200" dirty="0" smtClean="0"/>
              <a:t>Marche 57,4% et le vélo 48% </a:t>
            </a:r>
          </a:p>
          <a:p>
            <a:pPr marL="457200" lvl="1" indent="-457200">
              <a:lnSpc>
                <a:spcPct val="2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fr-FR" sz="3200" dirty="0" smtClean="0"/>
              <a:t>Prière du soir (=activité physique) &gt;&gt;&gt; 29,62% &gt;&gt;&gt;ignorance ???</a:t>
            </a:r>
          </a:p>
          <a:p>
            <a:pPr marL="457200" lvl="1" indent="-457200">
              <a:lnSpc>
                <a:spcPct val="2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fr-FR" sz="3200" dirty="0" smtClean="0">
                <a:solidFill>
                  <a:srgbClr val="FF0000"/>
                </a:solidFill>
              </a:rPr>
              <a:t>67,1% activité physique élevée population générale (STEP 2013) 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21E2DC3-D38D-A24E-AD9F-090A0C84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02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xmlns="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xmlns="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xmlns="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xmlns="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F362A5-A0C1-4147-82AE-A2FFCD59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fr-FR" altLang="fr-FR" sz="3000" b="1" dirty="0" smtClean="0"/>
              <a:t>Conclusion</a:t>
            </a:r>
            <a:endParaRPr lang="fr-FR" sz="40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2FAEDC5-B9E9-0840-9E79-9373BDF68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507" y="2234124"/>
            <a:ext cx="11230446" cy="4513562"/>
          </a:xfrm>
        </p:spPr>
        <p:txBody>
          <a:bodyPr anchor="ctr">
            <a:noAutofit/>
          </a:bodyPr>
          <a:lstStyle/>
          <a:p>
            <a:pPr marL="457200" lvl="1" indent="-457200">
              <a:lnSpc>
                <a:spcPct val="2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fr-FR" sz="3200" dirty="0" smtClean="0"/>
              <a:t>Prises alimentaires diurnes des diabétiques non jeûneurs  </a:t>
            </a:r>
          </a:p>
          <a:p>
            <a:pPr marL="457200" marR="0" lvl="1" indent="-45720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fr-FR" sz="3200" dirty="0" smtClean="0"/>
              <a:t>Nécessité de comparer à la période hors ramadan </a:t>
            </a:r>
          </a:p>
          <a:p>
            <a:pPr marL="457200" marR="0" lvl="1" indent="-45720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fr-FR" sz="3200" dirty="0" smtClean="0"/>
              <a:t>Pas d’excès d’aliments sucrés </a:t>
            </a:r>
          </a:p>
          <a:p>
            <a:pPr marL="457200" marR="0" lvl="1" indent="-45720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fr-FR" sz="3200" dirty="0" smtClean="0"/>
              <a:t>Activités physiques maintenues </a:t>
            </a:r>
            <a:endParaRPr lang="fr-FR" sz="32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21E2DC3-D38D-A24E-AD9F-090A0C84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32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CBFBF40-B6CA-7946-A4B0-6E662E3C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99695"/>
          </a:xfrm>
        </p:spPr>
        <p:txBody>
          <a:bodyPr>
            <a:normAutofit/>
          </a:bodyPr>
          <a:lstStyle/>
          <a:p>
            <a:pPr algn="ctr"/>
            <a:r>
              <a:rPr lang="fr-FR" sz="9600" b="1" dirty="0">
                <a:solidFill>
                  <a:srgbClr val="00B0F0"/>
                </a:solidFill>
              </a:rPr>
              <a:t>MERCI DE VOTRE ATTENTION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76E18C8B-B7E6-9F48-9D0D-12288AAF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69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xmlns="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xmlns="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xmlns="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xmlns="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F362A5-A0C1-4147-82AE-A2FFCD59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solidFill>
                  <a:srgbClr val="FFFFFF"/>
                </a:solidFill>
              </a:rPr>
              <a:t>Plan  </a:t>
            </a:r>
            <a:endParaRPr lang="fr-FR" sz="40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2FAEDC5-B9E9-0840-9E79-9373BDF68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847" y="2234124"/>
            <a:ext cx="10428019" cy="4513562"/>
          </a:xfrm>
        </p:spPr>
        <p:txBody>
          <a:bodyPr anchor="ctr">
            <a:noAutofit/>
          </a:bodyPr>
          <a:lstStyle/>
          <a:p>
            <a:pPr lvl="1">
              <a:buFont typeface="Wingdings" charset="2"/>
              <a:buChar char="v"/>
            </a:pPr>
            <a:r>
              <a:rPr lang="fr-FR" sz="3000" b="1" dirty="0" smtClean="0"/>
              <a:t>Introduction</a:t>
            </a:r>
            <a:r>
              <a:rPr lang="fr-FR" sz="3000" dirty="0"/>
              <a:t> </a:t>
            </a:r>
          </a:p>
          <a:p>
            <a:pPr lvl="1">
              <a:lnSpc>
                <a:spcPct val="200000"/>
              </a:lnSpc>
              <a:buFont typeface="Wingdings" charset="2"/>
              <a:buChar char="v"/>
            </a:pPr>
            <a:r>
              <a:rPr lang="fr-FR" altLang="fr-FR" sz="3000" b="1" dirty="0" smtClean="0"/>
              <a:t>Méthodologie </a:t>
            </a:r>
          </a:p>
          <a:p>
            <a:pPr lvl="1">
              <a:lnSpc>
                <a:spcPct val="200000"/>
              </a:lnSpc>
              <a:buFont typeface="Wingdings" charset="2"/>
              <a:buChar char="v"/>
            </a:pPr>
            <a:r>
              <a:rPr lang="fr-FR" altLang="fr-FR" sz="3000" b="1" dirty="0" smtClean="0"/>
              <a:t>Résultats discussion </a:t>
            </a:r>
          </a:p>
          <a:p>
            <a:pPr lvl="1">
              <a:lnSpc>
                <a:spcPct val="200000"/>
              </a:lnSpc>
              <a:buFont typeface="Wingdings" charset="2"/>
              <a:buChar char="v"/>
            </a:pPr>
            <a:r>
              <a:rPr lang="fr-FR" altLang="fr-FR" sz="3000" b="1" dirty="0" smtClean="0"/>
              <a:t>Conclusion 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21E2DC3-D38D-A24E-AD9F-090A0C84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46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xmlns="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xmlns="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xmlns="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xmlns="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F362A5-A0C1-4147-82AE-A2FFCD59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fr-FR" sz="3000" b="1" dirty="0" smtClean="0"/>
              <a:t>Introduction</a:t>
            </a:r>
            <a:r>
              <a:rPr lang="fr-FR" sz="3000" dirty="0" smtClean="0"/>
              <a:t> </a:t>
            </a:r>
            <a:r>
              <a:rPr lang="fr-FR" sz="4000" dirty="0" smtClean="0">
                <a:solidFill>
                  <a:srgbClr val="FFFFFF"/>
                </a:solidFill>
              </a:rPr>
              <a:t> </a:t>
            </a:r>
            <a:endParaRPr lang="fr-FR" sz="40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2FAEDC5-B9E9-0840-9E79-9373BDF68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847" y="2234124"/>
            <a:ext cx="10428019" cy="4513562"/>
          </a:xfrm>
        </p:spPr>
        <p:txBody>
          <a:bodyPr anchor="ctr">
            <a:noAutofit/>
          </a:bodyPr>
          <a:lstStyle/>
          <a:p>
            <a:pPr>
              <a:lnSpc>
                <a:spcPct val="200000"/>
              </a:lnSpc>
              <a:buFont typeface="Wingdings" charset="2"/>
              <a:buChar char="Ø"/>
            </a:pPr>
            <a:r>
              <a:rPr lang="fr-FR" dirty="0">
                <a:latin typeface="Times New Roman" charset="0"/>
                <a:ea typeface="Times New Roman" charset="0"/>
                <a:cs typeface="Times New Roman" charset="0"/>
              </a:rPr>
              <a:t>J</a:t>
            </a:r>
            <a:r>
              <a:rPr lang="fr-FR" dirty="0" smtClean="0">
                <a:latin typeface="Times New Roman" charset="0"/>
                <a:ea typeface="Times New Roman" charset="0"/>
                <a:cs typeface="Times New Roman" charset="0"/>
              </a:rPr>
              <a:t>eûne </a:t>
            </a:r>
            <a:r>
              <a:rPr lang="fr-FR" dirty="0">
                <a:latin typeface="Times New Roman" charset="0"/>
                <a:ea typeface="Times New Roman" charset="0"/>
                <a:cs typeface="Times New Roman" charset="0"/>
              </a:rPr>
              <a:t>de </a:t>
            </a:r>
            <a:r>
              <a:rPr lang="fr-FR" dirty="0" smtClean="0">
                <a:latin typeface="Times New Roman" charset="0"/>
                <a:ea typeface="Times New Roman" charset="0"/>
                <a:cs typeface="Times New Roman" charset="0"/>
              </a:rPr>
              <a:t>ramadan = pratique </a:t>
            </a:r>
            <a:r>
              <a:rPr lang="fr-FR" dirty="0">
                <a:latin typeface="Times New Roman" charset="0"/>
                <a:ea typeface="Times New Roman" charset="0"/>
                <a:cs typeface="Times New Roman" charset="0"/>
              </a:rPr>
              <a:t>religieuse très observée </a:t>
            </a:r>
            <a:endParaRPr lang="fr-FR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200000"/>
              </a:lnSpc>
              <a:buFont typeface="Wingdings" charset="2"/>
              <a:buChar char="Ø"/>
            </a:pPr>
            <a:r>
              <a:rPr lang="fr-FR" dirty="0" smtClean="0">
                <a:latin typeface="Times New Roman" charset="0"/>
                <a:ea typeface="Times New Roman" charset="0"/>
                <a:cs typeface="Times New Roman" charset="0"/>
              </a:rPr>
              <a:t>Diabétiques exemptés &gt;&gt;&gt;&gt; modification du mode de vie</a:t>
            </a:r>
          </a:p>
          <a:p>
            <a:pPr>
              <a:lnSpc>
                <a:spcPct val="200000"/>
              </a:lnSpc>
              <a:buFont typeface="Wingdings" charset="2"/>
              <a:buChar char="Ø"/>
            </a:pPr>
            <a:r>
              <a:rPr lang="fr-FR" dirty="0" smtClean="0">
                <a:latin typeface="Times New Roman" charset="0"/>
                <a:ea typeface="Times New Roman" charset="0"/>
                <a:cs typeface="Times New Roman" charset="0"/>
              </a:rPr>
              <a:t>Etudier </a:t>
            </a:r>
            <a:r>
              <a:rPr lang="fr-FR" dirty="0">
                <a:latin typeface="Times New Roman" charset="0"/>
                <a:ea typeface="Times New Roman" charset="0"/>
                <a:cs typeface="Times New Roman" charset="0"/>
              </a:rPr>
              <a:t>les habitudes alimentaires et la pratique de l’activité physique des patients diabétiques n’observant pas le jeûne de </a:t>
            </a:r>
            <a:r>
              <a:rPr lang="fr-FR" dirty="0" smtClean="0">
                <a:latin typeface="Times New Roman" charset="0"/>
                <a:ea typeface="Times New Roman" charset="0"/>
                <a:cs typeface="Times New Roman" charset="0"/>
              </a:rPr>
              <a:t>ramadan</a:t>
            </a:r>
            <a:endParaRPr lang="fr-FR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21E2DC3-D38D-A24E-AD9F-090A0C84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11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xmlns="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xmlns="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xmlns="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xmlns="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F362A5-A0C1-4147-82AE-A2FFCD59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fr-FR" altLang="fr-FR" sz="3000" b="1" dirty="0" smtClean="0"/>
              <a:t>Méthodologie </a:t>
            </a:r>
            <a:endParaRPr lang="fr-FR" sz="40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2FAEDC5-B9E9-0840-9E79-9373BDF68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847" y="2234124"/>
            <a:ext cx="10428019" cy="4513562"/>
          </a:xfrm>
        </p:spPr>
        <p:txBody>
          <a:bodyPr anchor="ctr">
            <a:noAutofit/>
          </a:bodyPr>
          <a:lstStyle/>
          <a:p>
            <a:pPr marL="457200" lvl="1" indent="-457200">
              <a:lnSpc>
                <a:spcPct val="2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fr-FR" sz="3200" dirty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fr-FR" sz="3200" dirty="0" smtClean="0">
                <a:latin typeface="Times New Roman" charset="0"/>
                <a:ea typeface="Times New Roman" charset="0"/>
                <a:cs typeface="Times New Roman" charset="0"/>
              </a:rPr>
              <a:t>tude </a:t>
            </a:r>
            <a:r>
              <a:rPr lang="fr-FR" sz="3200" dirty="0">
                <a:latin typeface="Times New Roman" charset="0"/>
                <a:ea typeface="Times New Roman" charset="0"/>
                <a:cs typeface="Times New Roman" charset="0"/>
              </a:rPr>
              <a:t>transversale à collecte prospective </a:t>
            </a:r>
            <a:endParaRPr lang="fr-FR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lvl="1" indent="-457200">
              <a:lnSpc>
                <a:spcPct val="2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fr-FR" sz="3200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fr-FR" sz="3200" dirty="0" smtClean="0">
                <a:latin typeface="Times New Roman" charset="0"/>
                <a:ea typeface="Times New Roman" charset="0"/>
                <a:cs typeface="Times New Roman" charset="0"/>
              </a:rPr>
              <a:t>atients </a:t>
            </a:r>
            <a:r>
              <a:rPr lang="fr-FR" sz="3200" dirty="0">
                <a:latin typeface="Times New Roman" charset="0"/>
                <a:ea typeface="Times New Roman" charset="0"/>
                <a:cs typeface="Times New Roman" charset="0"/>
              </a:rPr>
              <a:t>diabétiques suivis au </a:t>
            </a:r>
            <a:r>
              <a:rPr lang="fr-FR" sz="3200" dirty="0" smtClean="0">
                <a:latin typeface="Times New Roman" charset="0"/>
                <a:ea typeface="Times New Roman" charset="0"/>
                <a:cs typeface="Times New Roman" charset="0"/>
              </a:rPr>
              <a:t>CHUSS </a:t>
            </a:r>
          </a:p>
          <a:p>
            <a:pPr marL="457200" lvl="1" indent="-457200">
              <a:lnSpc>
                <a:spcPct val="2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fr-FR" sz="3200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fr-FR" sz="3200" dirty="0" smtClean="0">
                <a:latin typeface="Times New Roman" charset="0"/>
                <a:ea typeface="Times New Roman" charset="0"/>
                <a:cs typeface="Times New Roman" charset="0"/>
              </a:rPr>
              <a:t>us </a:t>
            </a:r>
            <a:r>
              <a:rPr lang="fr-FR" sz="3200" dirty="0">
                <a:latin typeface="Times New Roman" charset="0"/>
                <a:ea typeface="Times New Roman" charset="0"/>
                <a:cs typeface="Times New Roman" charset="0"/>
              </a:rPr>
              <a:t>en </a:t>
            </a:r>
            <a:r>
              <a:rPr lang="fr-FR" sz="3200" dirty="0" smtClean="0">
                <a:latin typeface="Times New Roman" charset="0"/>
                <a:ea typeface="Times New Roman" charset="0"/>
                <a:cs typeface="Times New Roman" charset="0"/>
              </a:rPr>
              <a:t>consultation</a:t>
            </a:r>
          </a:p>
          <a:p>
            <a:pPr marL="457200" lvl="1" indent="-457200">
              <a:lnSpc>
                <a:spcPct val="2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fr-FR" sz="3200" dirty="0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fr-FR" sz="3200" dirty="0" smtClean="0">
                <a:latin typeface="Times New Roman" charset="0"/>
                <a:ea typeface="Times New Roman" charset="0"/>
                <a:cs typeface="Times New Roman" charset="0"/>
              </a:rPr>
              <a:t>amadan </a:t>
            </a:r>
            <a:r>
              <a:rPr lang="fr-FR" sz="3200" dirty="0">
                <a:latin typeface="Times New Roman" charset="0"/>
                <a:ea typeface="Times New Roman" charset="0"/>
                <a:cs typeface="Times New Roman" charset="0"/>
              </a:rPr>
              <a:t>1442, du 13 avril au 12 Mai </a:t>
            </a:r>
            <a:r>
              <a:rPr lang="fr-FR" sz="3200" dirty="0" smtClean="0">
                <a:latin typeface="Times New Roman" charset="0"/>
                <a:ea typeface="Times New Roman" charset="0"/>
                <a:cs typeface="Times New Roman" charset="0"/>
              </a:rPr>
              <a:t>2021</a:t>
            </a:r>
            <a:endParaRPr lang="fr-FR" altLang="fr-FR" sz="30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21E2DC3-D38D-A24E-AD9F-090A0C84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02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xmlns="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xmlns="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xmlns="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xmlns="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F362A5-A0C1-4147-82AE-A2FFCD59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fr-FR" altLang="fr-FR" sz="4000" b="1" dirty="0"/>
              <a:t>Résultats discussion </a:t>
            </a:r>
            <a:endParaRPr lang="fr-FR" sz="400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xmlns="" id="{E2FAEDC5-B9E9-0840-9E79-9373BDF680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3847" y="2234124"/>
                <a:ext cx="11065105" cy="4513562"/>
              </a:xfrm>
            </p:spPr>
            <p:txBody>
              <a:bodyPr anchor="ctr">
                <a:noAutofit/>
              </a:bodyPr>
              <a:lstStyle/>
              <a:p>
                <a:pPr marL="457200" lvl="1" indent="-457200">
                  <a:lnSpc>
                    <a:spcPct val="150000"/>
                  </a:lnSpc>
                  <a:spcBef>
                    <a:spcPts val="0"/>
                  </a:spcBef>
                  <a:buFont typeface="Wingdings" charset="2"/>
                  <a:buChar char="Ø"/>
                </a:pPr>
                <a:r>
                  <a:rPr lang="fr-FR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80 </a:t>
                </a:r>
                <a:r>
                  <a:rPr lang="fr-FR" sz="2800" dirty="0">
                    <a:latin typeface="Times New Roman" charset="0"/>
                    <a:ea typeface="Times New Roman" charset="0"/>
                    <a:cs typeface="Times New Roman" charset="0"/>
                  </a:rPr>
                  <a:t>patients diabétiques de confession </a:t>
                </a:r>
                <a:r>
                  <a:rPr lang="fr-FR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musulmane</a:t>
                </a:r>
              </a:p>
              <a:p>
                <a:pPr marL="457200" lvl="1" indent="-457200">
                  <a:lnSpc>
                    <a:spcPct val="150000"/>
                  </a:lnSpc>
                  <a:spcBef>
                    <a:spcPts val="0"/>
                  </a:spcBef>
                  <a:buFont typeface="Wingdings" charset="2"/>
                  <a:buChar char="Ø"/>
                </a:pPr>
                <a:r>
                  <a:rPr lang="fr-FR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54 </a:t>
                </a:r>
                <a:r>
                  <a:rPr lang="fr-FR" sz="2800" dirty="0">
                    <a:latin typeface="Times New Roman" charset="0"/>
                    <a:ea typeface="Times New Roman" charset="0"/>
                    <a:cs typeface="Times New Roman" charset="0"/>
                  </a:rPr>
                  <a:t>n’observaient pas le jeûne soit 67,5</a:t>
                </a:r>
                <a:r>
                  <a:rPr lang="fr-FR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% </a:t>
                </a:r>
              </a:p>
              <a:p>
                <a:pPr marL="457200" lvl="1" indent="-457200">
                  <a:lnSpc>
                    <a:spcPct val="150000"/>
                  </a:lnSpc>
                  <a:spcBef>
                    <a:spcPts val="0"/>
                  </a:spcBef>
                  <a:buFont typeface="Wingdings" charset="2"/>
                  <a:buChar char="Ø"/>
                </a:pPr>
                <a:r>
                  <a:rPr lang="fr-FR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L’âge </a:t>
                </a:r>
                <a:r>
                  <a:rPr lang="fr-FR" sz="2800" dirty="0">
                    <a:latin typeface="Times New Roman" charset="0"/>
                    <a:ea typeface="Times New Roman" charset="0"/>
                    <a:cs typeface="Times New Roman" charset="0"/>
                  </a:rPr>
                  <a:t>moyen était de 51,48 </a:t>
                </a:r>
                <a:r>
                  <a:rPr lang="fr-FR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ans</a:t>
                </a:r>
              </a:p>
              <a:p>
                <a:pPr marL="457200" lvl="1" indent="-457200">
                  <a:lnSpc>
                    <a:spcPct val="150000"/>
                  </a:lnSpc>
                  <a:spcBef>
                    <a:spcPts val="0"/>
                  </a:spcBef>
                  <a:buFont typeface="Wingdings" charset="2"/>
                  <a:buChar char="Ø"/>
                </a:pPr>
                <a:r>
                  <a:rPr lang="fr-FR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Sexe ratio = 0,31</a:t>
                </a:r>
              </a:p>
              <a:p>
                <a:pPr marL="457200" lvl="1" indent="-457200">
                  <a:lnSpc>
                    <a:spcPct val="150000"/>
                  </a:lnSpc>
                  <a:spcBef>
                    <a:spcPts val="0"/>
                  </a:spcBef>
                  <a:buFont typeface="Wingdings" charset="2"/>
                  <a:buChar char="Ø"/>
                </a:pPr>
                <a:r>
                  <a:rPr lang="fr-FR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La </a:t>
                </a:r>
                <a:r>
                  <a:rPr lang="fr-FR" sz="2800" dirty="0">
                    <a:latin typeface="Times New Roman" charset="0"/>
                    <a:ea typeface="Times New Roman" charset="0"/>
                    <a:cs typeface="Times New Roman" charset="0"/>
                  </a:rPr>
                  <a:t>durée moyenne d’évolution du diabète était de </a:t>
                </a:r>
                <a:r>
                  <a:rPr lang="fr-FR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5,17 ans</a:t>
                </a:r>
              </a:p>
              <a:p>
                <a:pPr marL="457200" lvl="1" indent="-457200">
                  <a:lnSpc>
                    <a:spcPct val="150000"/>
                  </a:lnSpc>
                  <a:spcBef>
                    <a:spcPts val="0"/>
                  </a:spcBef>
                  <a:buFont typeface="Wingdings" charset="2"/>
                  <a:buChar char="Ø"/>
                </a:pPr>
                <a:r>
                  <a:rPr lang="fr-FR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La </a:t>
                </a:r>
                <a:r>
                  <a:rPr lang="fr-FR" sz="2800" dirty="0">
                    <a:latin typeface="Times New Roman" charset="0"/>
                    <a:ea typeface="Times New Roman" charset="0"/>
                    <a:cs typeface="Times New Roman" charset="0"/>
                  </a:rPr>
                  <a:t>moyenne </a:t>
                </a:r>
                <a:r>
                  <a:rPr lang="fr-FR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HbA1c = 10,68%  (18/54  </a:t>
                </a:r>
                <a14:m>
                  <m:oMath xmlns:m="http://schemas.openxmlformats.org/officeDocument/2006/math">
                    <m:r>
                      <a:rPr lang="fr-FR" sz="28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≤7%)</m:t>
                    </m:r>
                  </m:oMath>
                </a14:m>
                <a:endParaRPr lang="fr-FR" sz="28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="" xmlns:a16="http://schemas.microsoft.com/office/drawing/2014/main" id="{E2FAEDC5-B9E9-0840-9E79-9373BDF680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3847" y="2234124"/>
                <a:ext cx="11065105" cy="4513562"/>
              </a:xfrm>
              <a:blipFill rotWithShape="0">
                <a:blip r:embed="rId2"/>
                <a:stretch>
                  <a:fillRect l="-9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21E2DC3-D38D-A24E-AD9F-090A0C84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01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xmlns="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xmlns="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xmlns="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xmlns="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F362A5-A0C1-4147-82AE-A2FFCD59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fr-FR" altLang="fr-FR" sz="3000" b="1" dirty="0" smtClean="0"/>
              <a:t>Résultats discussion </a:t>
            </a:r>
            <a:endParaRPr lang="fr-FR" sz="4000" dirty="0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21E2DC3-D38D-A24E-AD9F-090A0C84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698552"/>
              </p:ext>
            </p:extLst>
          </p:nvPr>
        </p:nvGraphicFramePr>
        <p:xfrm>
          <a:off x="1123951" y="2233613"/>
          <a:ext cx="10405640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161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xmlns="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xmlns="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xmlns="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xmlns="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F362A5-A0C1-4147-82AE-A2FFCD59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fr-FR" altLang="fr-FR" sz="3000" b="1" dirty="0" smtClean="0"/>
              <a:t>Résultats discussion </a:t>
            </a:r>
            <a:endParaRPr lang="fr-FR" sz="40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2FAEDC5-B9E9-0840-9E79-9373BDF68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847" y="2234124"/>
            <a:ext cx="11065105" cy="4513562"/>
          </a:xfrm>
        </p:spPr>
        <p:txBody>
          <a:bodyPr anchor="ctr">
            <a:noAutofit/>
          </a:bodyPr>
          <a:lstStyle/>
          <a:p>
            <a:pPr marL="457200" lvl="1" indent="-45720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fr-FR" sz="3200" dirty="0" smtClean="0">
                <a:latin typeface="Times New Roman" charset="0"/>
                <a:ea typeface="Times New Roman" charset="0"/>
                <a:cs typeface="Times New Roman" charset="0"/>
              </a:rPr>
              <a:t>Résultats similaires &gt;&gt;&gt; </a:t>
            </a:r>
            <a:r>
              <a:rPr lang="fr-FR" sz="3200" dirty="0" err="1" smtClean="0">
                <a:latin typeface="Times New Roman" charset="0"/>
                <a:ea typeface="Times New Roman" charset="0"/>
                <a:cs typeface="Times New Roman" charset="0"/>
              </a:rPr>
              <a:t>Sebanni</a:t>
            </a:r>
            <a:r>
              <a:rPr lang="fr-FR" sz="3200" dirty="0" smtClean="0">
                <a:latin typeface="Times New Roman" charset="0"/>
                <a:ea typeface="Times New Roman" charset="0"/>
                <a:cs typeface="Times New Roman" charset="0"/>
              </a:rPr>
              <a:t> et al. au Maroc en 2013, petit déjeuner 94%, déjeuner 94% et diner 87,5% </a:t>
            </a:r>
            <a:endParaRPr lang="fr-FR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lvl="1" indent="-45720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fr-FR" sz="3200" dirty="0" smtClean="0">
                <a:latin typeface="Times New Roman" charset="0"/>
                <a:ea typeface="Times New Roman" charset="0"/>
                <a:cs typeface="Times New Roman" charset="0"/>
              </a:rPr>
              <a:t>Différents des nôtres pour l’</a:t>
            </a:r>
            <a:r>
              <a:rPr lang="fr-FR" sz="3200" dirty="0" err="1" smtClean="0">
                <a:latin typeface="Times New Roman" charset="0"/>
                <a:ea typeface="Times New Roman" charset="0"/>
                <a:cs typeface="Times New Roman" charset="0"/>
              </a:rPr>
              <a:t>iftar</a:t>
            </a:r>
            <a:r>
              <a:rPr lang="fr-FR" sz="3200" dirty="0" smtClean="0">
                <a:latin typeface="Times New Roman" charset="0"/>
                <a:ea typeface="Times New Roman" charset="0"/>
                <a:cs typeface="Times New Roman" charset="0"/>
              </a:rPr>
              <a:t> ; </a:t>
            </a:r>
            <a:r>
              <a:rPr lang="fr-FR" sz="3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87,5%</a:t>
            </a:r>
            <a:r>
              <a:rPr lang="fr-FR" sz="3200" dirty="0" smtClean="0">
                <a:latin typeface="Times New Roman" charset="0"/>
                <a:ea typeface="Times New Roman" charset="0"/>
                <a:cs typeface="Times New Roman" charset="0"/>
              </a:rPr>
              <a:t>  des patients participent au Maroc contre 11,11 dans notre étude   </a:t>
            </a:r>
          </a:p>
          <a:p>
            <a:pPr marL="457200" lvl="1" indent="-45720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fr-FR" sz="3200" dirty="0" err="1" smtClean="0">
                <a:latin typeface="Times New Roman" charset="0"/>
                <a:ea typeface="Times New Roman" charset="0"/>
                <a:cs typeface="Times New Roman" charset="0"/>
              </a:rPr>
              <a:t>Bencharif</a:t>
            </a:r>
            <a:r>
              <a:rPr lang="fr-FR" sz="3200" dirty="0" smtClean="0">
                <a:latin typeface="Times New Roman" charset="0"/>
                <a:ea typeface="Times New Roman" charset="0"/>
                <a:cs typeface="Times New Roman" charset="0"/>
              </a:rPr>
              <a:t> et al. Algérie, 2013,  </a:t>
            </a:r>
            <a:r>
              <a:rPr lang="fr-FR" sz="3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75,4% de sauts de repas, 44,1% prise de repas discret dans la journée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21E2DC3-D38D-A24E-AD9F-090A0C84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86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xmlns="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xmlns="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xmlns="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xmlns="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F362A5-A0C1-4147-82AE-A2FFCD59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fr-FR" altLang="fr-FR" sz="3000" b="1" dirty="0" smtClean="0"/>
              <a:t>Résultats discussion </a:t>
            </a:r>
            <a:endParaRPr lang="fr-FR" sz="4000" dirty="0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21E2DC3-D38D-A24E-AD9F-090A0C84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378853"/>
              </p:ext>
            </p:extLst>
          </p:nvPr>
        </p:nvGraphicFramePr>
        <p:xfrm>
          <a:off x="170714" y="1662526"/>
          <a:ext cx="11854543" cy="4928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9204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xmlns="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xmlns="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xmlns="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xmlns="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F362A5-A0C1-4147-82AE-A2FFCD59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fr-FR" altLang="fr-FR" sz="3000" b="1" smtClean="0"/>
              <a:t>Résultats discussion </a:t>
            </a:r>
            <a:endParaRPr lang="fr-FR" sz="4000" dirty="0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21E2DC3-D38D-A24E-AD9F-090A0C84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3571874" y="3014504"/>
          <a:ext cx="5048251" cy="1973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600"/>
                <a:gridCol w="1710055"/>
                <a:gridCol w="1812290"/>
                <a:gridCol w="267653"/>
                <a:gridCol w="267653"/>
              </a:tblGrid>
              <a:tr h="0">
                <a:tc>
                  <a:txBody>
                    <a:bodyPr/>
                    <a:lstStyle/>
                    <a:p>
                      <a:endParaRPr lang="fr-FR" sz="1200">
                        <a:effectLst/>
                        <a:latin typeface="Calibri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Fruits 1 fois par jour = Non (n = 41)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40 Fruits 1 fois par jour = Oui (n = 13)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n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p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 anchor="b"/>
                </a:tc>
              </a:tr>
              <a:tr h="0">
                <a:tc gridSpan="5"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Niveau d’étude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    Etude en arabe 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3 (7.3%)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3 (23%)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6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0.033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    Ne sais pas lire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12 (29%)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0 (0%)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12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-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    Ecole informelle (coranique)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12 (29%)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2 (15%)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14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-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    Primaire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5 (12%)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1 (7.7%)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6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-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    Secondaire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7 (17%)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5 (38%)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12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-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    Universitaire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2 (4.9%)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2 (15%)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>
                          <a:effectLst/>
                        </a:rPr>
                        <a:t>4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750" dirty="0">
                          <a:effectLst/>
                        </a:rPr>
                        <a:t>-</a:t>
                      </a:r>
                      <a:endParaRPr lang="fr-F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559461"/>
              </p:ext>
            </p:extLst>
          </p:nvPr>
        </p:nvGraphicFramePr>
        <p:xfrm>
          <a:off x="1222647" y="2240541"/>
          <a:ext cx="10844167" cy="467303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33142"/>
                <a:gridCol w="3549168"/>
                <a:gridCol w="3427065"/>
                <a:gridCol w="867602"/>
                <a:gridCol w="767190"/>
              </a:tblGrid>
              <a:tr h="8021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effectLst/>
                        </a:rPr>
                        <a:t>Niveau d’étude</a:t>
                      </a:r>
                      <a:endParaRPr lang="fr-FR" sz="6600" dirty="0" smtClean="0">
                        <a:effectLst/>
                      </a:endParaRPr>
                    </a:p>
                    <a:p>
                      <a:endParaRPr lang="fr-FR" sz="1200" dirty="0">
                        <a:effectLst/>
                        <a:latin typeface="Calibri" charset="0"/>
                      </a:endParaRPr>
                    </a:p>
                  </a:txBody>
                  <a:tcPr marL="360000" marR="36000" marT="180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2000" dirty="0">
                          <a:effectLst/>
                        </a:rPr>
                        <a:t>Fruits 1 fois par jour = Non (n = 41)</a:t>
                      </a:r>
                      <a:endParaRPr lang="fr-FR" sz="4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Fruits </a:t>
                      </a:r>
                      <a:r>
                        <a:rPr lang="fr-FR" sz="2000" dirty="0">
                          <a:effectLst/>
                        </a:rPr>
                        <a:t>1 fois par jour = Oui (n = 13)</a:t>
                      </a:r>
                      <a:endParaRPr lang="fr-FR" sz="4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2000" dirty="0">
                          <a:effectLst/>
                        </a:rPr>
                        <a:t>n</a:t>
                      </a:r>
                      <a:endParaRPr lang="fr-F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2000" dirty="0">
                          <a:effectLst/>
                        </a:rPr>
                        <a:t>p</a:t>
                      </a:r>
                      <a:endParaRPr lang="fr-FR" sz="6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</a:tr>
              <a:tr h="62448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800" dirty="0">
                          <a:effectLst/>
                        </a:rPr>
                        <a:t>    Etude en arabe </a:t>
                      </a:r>
                      <a:endParaRPr lang="fr-FR" sz="4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 dirty="0">
                          <a:effectLst/>
                        </a:rPr>
                        <a:t>3 (7.3%)</a:t>
                      </a:r>
                      <a:endParaRPr lang="fr-FR" sz="3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 dirty="0">
                          <a:effectLst/>
                        </a:rPr>
                        <a:t>3 (23%)</a:t>
                      </a:r>
                      <a:endParaRPr lang="fr-FR" sz="3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 dirty="0">
                          <a:effectLst/>
                        </a:rPr>
                        <a:t>6</a:t>
                      </a:r>
                      <a:endParaRPr lang="fr-FR" sz="3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>
                          <a:effectLst/>
                        </a:rPr>
                        <a:t>0.033</a:t>
                      </a:r>
                      <a:endParaRPr lang="fr-FR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</a:tr>
              <a:tr h="62125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800" dirty="0">
                          <a:effectLst/>
                        </a:rPr>
                        <a:t>    Ne sais pas lire</a:t>
                      </a:r>
                      <a:endParaRPr lang="fr-FR" sz="4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 dirty="0">
                          <a:effectLst/>
                        </a:rPr>
                        <a:t>12 (29%)</a:t>
                      </a:r>
                      <a:endParaRPr lang="fr-FR" sz="3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 dirty="0">
                          <a:effectLst/>
                        </a:rPr>
                        <a:t>0 (0%)</a:t>
                      </a:r>
                      <a:endParaRPr lang="fr-FR" sz="3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 dirty="0">
                          <a:effectLst/>
                        </a:rPr>
                        <a:t>12</a:t>
                      </a:r>
                      <a:endParaRPr lang="fr-FR" sz="3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</a:tr>
              <a:tr h="85062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800" dirty="0">
                          <a:effectLst/>
                        </a:rPr>
                        <a:t>    Ecole </a:t>
                      </a:r>
                      <a:r>
                        <a:rPr lang="fr-FR" sz="1800" dirty="0" smtClean="0">
                          <a:effectLst/>
                        </a:rPr>
                        <a:t>informelle</a:t>
                      </a:r>
                      <a:endParaRPr lang="fr-FR" sz="4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 dirty="0">
                          <a:effectLst/>
                        </a:rPr>
                        <a:t>12 (29%)</a:t>
                      </a:r>
                      <a:endParaRPr lang="fr-FR" sz="3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 dirty="0">
                          <a:effectLst/>
                        </a:rPr>
                        <a:t>2 (15%)</a:t>
                      </a:r>
                      <a:endParaRPr lang="fr-FR" sz="3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 dirty="0">
                          <a:effectLst/>
                        </a:rPr>
                        <a:t>14</a:t>
                      </a:r>
                      <a:endParaRPr lang="fr-FR" sz="3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</a:tr>
              <a:tr h="476407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800" dirty="0">
                          <a:effectLst/>
                        </a:rPr>
                        <a:t>    Primaire</a:t>
                      </a:r>
                      <a:endParaRPr lang="fr-FR" sz="4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>
                          <a:effectLst/>
                        </a:rPr>
                        <a:t>5 (12%)</a:t>
                      </a:r>
                      <a:endParaRPr lang="fr-FR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 dirty="0">
                          <a:effectLst/>
                        </a:rPr>
                        <a:t>1 (7.7%)</a:t>
                      </a:r>
                      <a:endParaRPr lang="fr-FR" sz="3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 dirty="0">
                          <a:effectLst/>
                        </a:rPr>
                        <a:t>6</a:t>
                      </a:r>
                      <a:endParaRPr lang="fr-FR" sz="3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 dirty="0">
                          <a:effectLst/>
                        </a:rPr>
                        <a:t>-</a:t>
                      </a:r>
                      <a:endParaRPr lang="fr-FR" sz="3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</a:tr>
              <a:tr h="62125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800" dirty="0">
                          <a:effectLst/>
                        </a:rPr>
                        <a:t>    Secondaire</a:t>
                      </a:r>
                      <a:endParaRPr lang="fr-FR" sz="4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>
                          <a:effectLst/>
                        </a:rPr>
                        <a:t>7 (17%)</a:t>
                      </a:r>
                      <a:endParaRPr lang="fr-FR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>
                          <a:effectLst/>
                        </a:rPr>
                        <a:t>5 (38%)</a:t>
                      </a:r>
                      <a:endParaRPr lang="fr-FR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 dirty="0">
                          <a:effectLst/>
                        </a:rPr>
                        <a:t>12</a:t>
                      </a:r>
                      <a:endParaRPr lang="fr-FR" sz="3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 dirty="0">
                          <a:effectLst/>
                        </a:rPr>
                        <a:t>-</a:t>
                      </a:r>
                      <a:endParaRPr lang="fr-FR" sz="3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</a:tr>
              <a:tr h="62125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800" dirty="0">
                          <a:effectLst/>
                        </a:rPr>
                        <a:t>    Universitaire</a:t>
                      </a:r>
                      <a:endParaRPr lang="fr-FR" sz="4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>
                          <a:effectLst/>
                        </a:rPr>
                        <a:t>2 (4.9%)</a:t>
                      </a:r>
                      <a:endParaRPr lang="fr-FR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 dirty="0">
                          <a:effectLst/>
                        </a:rPr>
                        <a:t>2 (15%)</a:t>
                      </a:r>
                      <a:endParaRPr lang="fr-FR" sz="3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>
                          <a:effectLst/>
                        </a:rPr>
                        <a:t>4</a:t>
                      </a:r>
                      <a:endParaRPr lang="fr-FR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 dirty="0">
                          <a:effectLst/>
                        </a:rPr>
                        <a:t>-</a:t>
                      </a:r>
                      <a:endParaRPr lang="fr-FR" sz="3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000" marR="36000" marT="180000" marB="36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16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3919</TotalTime>
  <Words>479</Words>
  <Application>Microsoft Macintosh PowerPoint</Application>
  <PresentationFormat>Grand écran</PresentationFormat>
  <Paragraphs>146</Paragraphs>
  <Slides>12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Calibri</vt:lpstr>
      <vt:lpstr>Calibri Light</vt:lpstr>
      <vt:lpstr>Cambria Math</vt:lpstr>
      <vt:lpstr>Times New Roman</vt:lpstr>
      <vt:lpstr>Wingdings</vt:lpstr>
      <vt:lpstr>Arial</vt:lpstr>
      <vt:lpstr>Thème Office</vt:lpstr>
      <vt:lpstr>CO 36 : Habitudes alimentaires des patients diabétiques musulmans n’observant pas le jeûne en temps de ramadan à Bobo-Dioulasso ILBOUDO A1, COULIBALY B2, MBAYE SSM3, SAMANDOULOUGOU RS1, OUEDRAOGO I2, SAGAN Y2,4, BAGBILA A2,4, KYELEM CJ2,4, YAMEOGO TM2,4, OUEDRAOGO SM2,4 </vt:lpstr>
      <vt:lpstr>Plan  </vt:lpstr>
      <vt:lpstr>Introduction  </vt:lpstr>
      <vt:lpstr>Méthodologie </vt:lpstr>
      <vt:lpstr>Résultats discussion </vt:lpstr>
      <vt:lpstr>Résultats discussion </vt:lpstr>
      <vt:lpstr>Résultats discussion </vt:lpstr>
      <vt:lpstr>Résultats discussion </vt:lpstr>
      <vt:lpstr>Résultats discussion </vt:lpstr>
      <vt:lpstr>Résultats discussion </vt:lpstr>
      <vt:lpstr>Conclusion</vt:lpstr>
      <vt:lpstr>MERCI DE VOTRE ATTENTION 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traore ibrahim</dc:creator>
  <cp:lastModifiedBy>Utilisateur de Microsoft Office</cp:lastModifiedBy>
  <cp:revision>106</cp:revision>
  <dcterms:created xsi:type="dcterms:W3CDTF">2020-09-16T16:15:22Z</dcterms:created>
  <dcterms:modified xsi:type="dcterms:W3CDTF">2021-10-27T13:24:18Z</dcterms:modified>
</cp:coreProperties>
</file>